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 autoAdjust="0"/>
    <p:restoredTop sz="94723" autoAdjust="0"/>
  </p:normalViewPr>
  <p:slideViewPr>
    <p:cSldViewPr>
      <p:cViewPr varScale="1">
        <p:scale>
          <a:sx n="126" d="100"/>
          <a:sy n="126" d="100"/>
        </p:scale>
        <p:origin x="228" y="120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7/1/2021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/>
              <a:t>Microservices and DevOps</a:t>
            </a:r>
            <a:endParaRPr lang="en-US" altLang="en-US" noProof="0" dirty="0"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noProof="0" dirty="0"/>
              <a:t>DevOps and Container Technology</a:t>
            </a:r>
          </a:p>
          <a:p>
            <a:pPr>
              <a:defRPr/>
            </a:pPr>
            <a:r>
              <a:rPr lang="en-US" sz="2000" noProof="0" dirty="0"/>
              <a:t>Docker Volumes</a:t>
            </a:r>
            <a:endParaRPr lang="en-US" noProof="0" dirty="0"/>
          </a:p>
          <a:p>
            <a:pPr>
              <a:defRPr/>
            </a:pPr>
            <a:endParaRPr lang="en-US" noProof="0" dirty="0"/>
          </a:p>
          <a:p>
            <a:pPr>
              <a:defRPr/>
            </a:pPr>
            <a:r>
              <a:rPr lang="en-US" sz="1600" noProof="0" dirty="0"/>
              <a:t>Henrik Bærbak Christensen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F3F1D-3C1A-4130-BB96-C3B778D54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err="1"/>
              <a:t>ReCap</a:t>
            </a:r>
            <a:r>
              <a:rPr lang="en-US" noProof="0" dirty="0"/>
              <a:t>: Persistence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66E4D9-5BA0-4420-ABC3-105DBAA40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Of course, we never install MongoDB in this course…</a:t>
            </a:r>
          </a:p>
          <a:p>
            <a:r>
              <a:rPr lang="en-US" noProof="0" dirty="0"/>
              <a:t>We</a:t>
            </a:r>
          </a:p>
          <a:p>
            <a:pPr lvl="1"/>
            <a:r>
              <a:rPr lang="en-US" noProof="0" dirty="0"/>
              <a:t>docker run –d –p 27017:27017 mongo:3.4</a:t>
            </a:r>
          </a:p>
          <a:p>
            <a:r>
              <a:rPr lang="en-US" noProof="0" dirty="0"/>
              <a:t>And can now contact our mongo </a:t>
            </a:r>
            <a:r>
              <a:rPr lang="en-US" noProof="0" dirty="0" err="1"/>
              <a:t>db</a:t>
            </a:r>
            <a:r>
              <a:rPr lang="en-US" noProof="0" dirty="0"/>
              <a:t> using</a:t>
            </a:r>
          </a:p>
          <a:p>
            <a:pPr lvl="1"/>
            <a:r>
              <a:rPr lang="en-US" noProof="0" dirty="0"/>
              <a:t>localhost:27017 </a:t>
            </a:r>
          </a:p>
          <a:p>
            <a:endParaRPr lang="en-US" noProof="0" dirty="0"/>
          </a:p>
          <a:p>
            <a:r>
              <a:rPr lang="en-US" noProof="0" dirty="0"/>
              <a:t>But… What happens to the data we write to it???</a:t>
            </a:r>
          </a:p>
          <a:p>
            <a:endParaRPr lang="en-US" noProof="0" dirty="0"/>
          </a:p>
          <a:p>
            <a:r>
              <a:rPr lang="en-US" noProof="0" dirty="0"/>
              <a:t>Exercise: Any ideas?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0EF90E-E961-4BA8-84EF-A556398DE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C3592-3DCA-4D37-9C20-44D489DD9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7ECBD-A6EA-4C84-9804-112EC5C35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87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2BCC9-0908-44FB-9071-C53273B68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You probably guessed right!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2F4619-021A-46DC-AC98-CC76B169E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Docker container = onion type file system</a:t>
            </a:r>
          </a:p>
          <a:p>
            <a:pPr lvl="1"/>
            <a:r>
              <a:rPr lang="en-US" noProof="0" dirty="0"/>
              <a:t>MongoDB writes in files in /data/</a:t>
            </a:r>
            <a:r>
              <a:rPr lang="en-US" noProof="0" dirty="0" err="1"/>
              <a:t>db</a:t>
            </a:r>
            <a:endParaRPr lang="en-US" noProof="0" dirty="0"/>
          </a:p>
          <a:p>
            <a:pPr lvl="1"/>
            <a:r>
              <a:rPr lang="en-US" noProof="0" dirty="0"/>
              <a:t>… which are in the container’s file system</a:t>
            </a:r>
          </a:p>
          <a:p>
            <a:r>
              <a:rPr lang="en-US" noProof="0" dirty="0"/>
              <a:t>… which is simply destroyed when the container is removed…</a:t>
            </a:r>
          </a:p>
          <a:p>
            <a:endParaRPr lang="en-US" noProof="0" dirty="0"/>
          </a:p>
          <a:p>
            <a:r>
              <a:rPr lang="en-US" dirty="0">
                <a:sym typeface="Wingdings" panose="05000000000000000000" pitchFamily="2" charset="2"/>
              </a:rPr>
              <a:t>[</a:t>
            </a:r>
            <a:r>
              <a:rPr lang="en-US" dirty="0" err="1">
                <a:sym typeface="Wingdings" panose="05000000000000000000" pitchFamily="2" charset="2"/>
              </a:rPr>
              <a:t>Uhum</a:t>
            </a:r>
            <a:r>
              <a:rPr lang="en-US" dirty="0">
                <a:sym typeface="Wingdings" panose="05000000000000000000" pitchFamily="2" charset="2"/>
              </a:rPr>
              <a:t>, this is actually not correct…]</a:t>
            </a:r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2C1B0-0A74-4999-A56D-E8DD116F8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F6BA7A-5003-4090-932A-2F0AC9E02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3E0C74-7DB2-4E44-9F14-0B589B4A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767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FD75939-B2FA-4CFA-84E8-C92DEC8B2010}"/>
              </a:ext>
            </a:extLst>
          </p:cNvPr>
          <p:cNvSpPr/>
          <p:nvPr/>
        </p:nvSpPr>
        <p:spPr>
          <a:xfrm>
            <a:off x="2802622" y="1367056"/>
            <a:ext cx="3352800" cy="457200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6AE4FB-AFBE-4B4F-AAF8-5F8FED626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Old 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B731C-7DA7-4BD4-AD8D-1D1256F37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The old way of handling this is </a:t>
            </a:r>
            <a:r>
              <a:rPr lang="en-US" i="1" noProof="0" dirty="0"/>
              <a:t>bind mounts</a:t>
            </a:r>
          </a:p>
          <a:p>
            <a:pPr lvl="1"/>
            <a:r>
              <a:rPr lang="en-US" noProof="0" dirty="0"/>
              <a:t>Docker run … -v ~/my-mongo-data:/data/</a:t>
            </a:r>
            <a:r>
              <a:rPr lang="en-US" noProof="0" dirty="0" err="1"/>
              <a:t>db</a:t>
            </a:r>
            <a:r>
              <a:rPr lang="en-US" noProof="0" dirty="0"/>
              <a:t> mongo:3.4</a:t>
            </a:r>
          </a:p>
          <a:p>
            <a:endParaRPr lang="en-US" noProof="0" dirty="0"/>
          </a:p>
          <a:p>
            <a:r>
              <a:rPr lang="en-US" noProof="0" dirty="0"/>
              <a:t>This mounts a local folder </a:t>
            </a:r>
            <a:r>
              <a:rPr lang="en-US" i="1" noProof="0" dirty="0"/>
              <a:t>on host </a:t>
            </a:r>
            <a:r>
              <a:rPr lang="en-US" noProof="0" dirty="0"/>
              <a:t>as though it was a folder within the container</a:t>
            </a:r>
          </a:p>
          <a:p>
            <a:pPr lvl="1"/>
            <a:r>
              <a:rPr lang="en-US" noProof="0" dirty="0"/>
              <a:t>Net result:</a:t>
            </a:r>
          </a:p>
          <a:p>
            <a:pPr lvl="2"/>
            <a:r>
              <a:rPr lang="en-US" noProof="0" dirty="0"/>
              <a:t>All data is persisted on the host!</a:t>
            </a:r>
          </a:p>
          <a:p>
            <a:pPr lvl="2"/>
            <a:endParaRPr lang="en-US" noProof="0" dirty="0"/>
          </a:p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DCE8EF-2DEB-458B-82FD-9F4E18F68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2DB2D4-ADB3-49C8-8E3E-E54D02FAF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56318C-EE72-498B-871A-C1FC7D2868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FD1042B-4894-4743-80E1-28B033DB0B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960" y="3153732"/>
            <a:ext cx="3581475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528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3E8DA-E2C9-433A-B102-DC4B43AFA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The New 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8B4BF4-3950-4B9C-AFFE-176A1A3B3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New way: </a:t>
            </a:r>
            <a:r>
              <a:rPr lang="en-US" i="1" noProof="0" dirty="0"/>
              <a:t>Named Volumes</a:t>
            </a:r>
            <a:endParaRPr lang="en-US" noProof="0" dirty="0"/>
          </a:p>
          <a:p>
            <a:endParaRPr lang="en-US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759B8A-C2C5-402E-AB30-97D842952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FDA57-43B2-4D58-97AD-874A8E33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A3099-3AEA-4DA1-B4E8-B1AFB58EA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4200CD-9344-4179-80EC-A583C811BC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943100"/>
            <a:ext cx="7183120" cy="2286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309017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659BA-DD3E-4CFC-BC14-C5A5D199E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B0054-1CA1-4F36-B458-0754EF1D7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noProof="0" dirty="0"/>
              <a:t>Still the folder in the</a:t>
            </a:r>
            <a:br>
              <a:rPr lang="en-US" noProof="0" dirty="0"/>
            </a:br>
            <a:r>
              <a:rPr lang="en-US" noProof="0" dirty="0"/>
              <a:t>container, but now</a:t>
            </a:r>
            <a:br>
              <a:rPr lang="en-US" noProof="0" dirty="0"/>
            </a:br>
            <a:r>
              <a:rPr lang="en-US" noProof="0" dirty="0"/>
              <a:t>just a ‘volume’ as</a:t>
            </a:r>
            <a:br>
              <a:rPr lang="en-US" noProof="0" dirty="0"/>
            </a:br>
            <a:r>
              <a:rPr lang="en-US" noProof="0" dirty="0"/>
              <a:t>source…</a:t>
            </a:r>
          </a:p>
          <a:p>
            <a:r>
              <a:rPr lang="en-US" noProof="0" dirty="0"/>
              <a:t>Now this folder is ‘rewired’ to some persistent area, managed by Docker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8105CF-7648-4118-9A1A-77C3FB1BB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6C353-444B-46A0-87FA-1309C50C6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F86B4-08CE-4C7A-A20B-9E2225C8B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F20988-A852-4E40-A95C-12A4DFD67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650" y="964035"/>
            <a:ext cx="5010150" cy="1524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0A71B4C4-A56C-4049-B7B5-A58F44589CDE}"/>
              </a:ext>
            </a:extLst>
          </p:cNvPr>
          <p:cNvSpPr/>
          <p:nvPr/>
        </p:nvSpPr>
        <p:spPr>
          <a:xfrm>
            <a:off x="3429000" y="1943100"/>
            <a:ext cx="5410200" cy="381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E35CDD4-1AF9-4765-AE5A-E06D829791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511841"/>
            <a:ext cx="4381500" cy="1266825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62BC470-47E8-4CC3-A3A2-A53852E20BD2}"/>
              </a:ext>
            </a:extLst>
          </p:cNvPr>
          <p:cNvSpPr/>
          <p:nvPr/>
        </p:nvSpPr>
        <p:spPr>
          <a:xfrm>
            <a:off x="228600" y="4533900"/>
            <a:ext cx="2895600" cy="304271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B15F15-5F22-45F3-876D-E354963E18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33875" y="3303165"/>
            <a:ext cx="4581525" cy="1743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951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8100">
          <a:solidFill>
            <a:srgbClr val="C00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246</Words>
  <Application>Microsoft Office PowerPoint</Application>
  <PresentationFormat>On-screen Show (16:10)</PresentationFormat>
  <Paragraphs>49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Microservices and DevOps</vt:lpstr>
      <vt:lpstr>ReCap: Persistence</vt:lpstr>
      <vt:lpstr>You probably guessed right!</vt:lpstr>
      <vt:lpstr>The Old Way</vt:lpstr>
      <vt:lpstr>The New Way</vt:lpstr>
      <vt:lpstr>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76</cp:revision>
  <dcterms:created xsi:type="dcterms:W3CDTF">2006-08-16T00:00:00Z</dcterms:created>
  <dcterms:modified xsi:type="dcterms:W3CDTF">2021-07-01T09:47:38Z</dcterms:modified>
</cp:coreProperties>
</file>